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567" r:id="rId3"/>
    <p:sldId id="598" r:id="rId4"/>
    <p:sldId id="599" r:id="rId5"/>
    <p:sldId id="570" r:id="rId6"/>
    <p:sldId id="593" r:id="rId7"/>
    <p:sldId id="305" r:id="rId8"/>
    <p:sldId id="600" r:id="rId9"/>
  </p:sldIdLst>
  <p:sldSz cx="10693400" cy="7561263"/>
  <p:notesSz cx="6858000" cy="9144000"/>
  <p:defaultTextStyle>
    <a:defPPr>
      <a:defRPr lang="zh-TW"/>
    </a:defPPr>
    <a:lvl1pPr marL="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安志 袁" initials="安志" lastIdx="4" clrIdx="1">
    <p:extLst>
      <p:ext uri="{19B8F6BF-5375-455C-9EA6-DF929625EA0E}">
        <p15:presenceInfo xmlns:p15="http://schemas.microsoft.com/office/powerpoint/2012/main" userId="fa640b77479c2716" providerId="Windows Live"/>
      </p:ext>
    </p:extLst>
  </p:cmAuthor>
  <p:cmAuthor id="3" name="user" initials="u" lastIdx="4" clrIdx="2">
    <p:extLst>
      <p:ext uri="{19B8F6BF-5375-455C-9EA6-DF929625EA0E}">
        <p15:presenceInfo xmlns:p15="http://schemas.microsoft.com/office/powerpoint/2012/main" userId="c434d28bbdadff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866CA6"/>
    <a:srgbClr val="00B050"/>
    <a:srgbClr val="9467BD"/>
    <a:srgbClr val="D62627"/>
    <a:srgbClr val="1F77B4"/>
    <a:srgbClr val="FF7F0C"/>
    <a:srgbClr val="2CA02C"/>
    <a:srgbClr val="00FF00"/>
    <a:srgbClr val="0904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82" autoAdjust="0"/>
  </p:normalViewPr>
  <p:slideViewPr>
    <p:cSldViewPr snapToGrid="0">
      <p:cViewPr varScale="1">
        <p:scale>
          <a:sx n="103" d="100"/>
          <a:sy n="103" d="100"/>
        </p:scale>
        <p:origin x="1338" y="120"/>
      </p:cViewPr>
      <p:guideLst>
        <p:guide orient="horz" pos="2382"/>
        <p:guide pos="33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today’s presenter </a:t>
            </a:r>
            <a:r>
              <a:rPr lang="en-US" altLang="zh-TW" sz="1369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siang</a:t>
            </a:r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I’m going to share some of my present work in source separation problem. My topic is comparative studies of source separation using semi-blind and blind source separation approaches.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2EF382-94E5-4172-8ACD-912DFC53CC88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8171"/>
          </a:xfrm>
          <a:prstGeom prst="rect">
            <a:avLst/>
          </a:prstGeom>
        </p:spPr>
      </p:pic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4319" y="3780631"/>
            <a:ext cx="3211704" cy="2061478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spcAft>
                <a:spcPts val="1108"/>
              </a:spcAft>
              <a:buNone/>
              <a:defRPr sz="1800" b="1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422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1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4985" y="7057179"/>
            <a:ext cx="3190372" cy="353560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695" y="1581151"/>
            <a:ext cx="7037706" cy="59817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021995" y="3368041"/>
            <a:ext cx="6069825" cy="1089659"/>
          </a:xfrm>
        </p:spPr>
        <p:txBody>
          <a:bodyPr anchor="t"/>
          <a:lstStyle>
            <a:lvl1pPr algn="l">
              <a:lnSpc>
                <a:spcPct val="150000"/>
              </a:lnSpc>
              <a:defRPr sz="3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6E325-F822-4212-9386-9D4612C75CEF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78465-DAD5-498D-AB4D-55D7C9B8665B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398775" y="302804"/>
            <a:ext cx="2606516" cy="645157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79227" y="302804"/>
            <a:ext cx="7641325" cy="645157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81225-2E08-4068-AF70-2DD867CA63A5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472440"/>
            <a:ext cx="7123429" cy="633276"/>
          </a:xfrm>
        </p:spPr>
        <p:txBody>
          <a:bodyPr/>
          <a:lstStyle>
            <a:lvl1pPr>
              <a:lnSpc>
                <a:spcPts val="3692"/>
              </a:lnSpc>
              <a:spcAft>
                <a:spcPts val="0"/>
              </a:spcAft>
              <a:defRPr sz="2800" baseline="0"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534670" y="1251314"/>
            <a:ext cx="9744710" cy="5759085"/>
          </a:xfrm>
        </p:spPr>
        <p:txBody>
          <a:bodyPr>
            <a:normAutofit/>
          </a:bodyPr>
          <a:lstStyle>
            <a:lvl1pPr marL="316531" indent="-316531">
              <a:buFont typeface="Arial" panose="020B0604020202020204" pitchFamily="34" charset="0"/>
              <a:buChar char="•"/>
              <a:defRPr sz="2200" b="1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685817" indent="-263776">
              <a:lnSpc>
                <a:spcPts val="2900"/>
              </a:lnSpc>
              <a:buFont typeface="Arial" panose="020B0604020202020204" pitchFamily="34" charset="0"/>
              <a:buChar char="•"/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19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1999" y="2768698"/>
            <a:ext cx="6143483" cy="3092219"/>
          </a:xfrm>
        </p:spPr>
        <p:txBody>
          <a:bodyPr anchor="ctr"/>
          <a:lstStyle>
            <a:lvl1pPr algn="l">
              <a:defRPr sz="2954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1527" y="2768698"/>
            <a:ext cx="3329564" cy="3092219"/>
          </a:xfrm>
        </p:spPr>
        <p:txBody>
          <a:bodyPr anchor="ctr">
            <a:normAutofit/>
          </a:bodyPr>
          <a:lstStyle>
            <a:lvl1pPr marL="0" indent="0">
              <a:buNone/>
              <a:defRPr sz="1662" b="1">
                <a:solidFill>
                  <a:schemeClr val="bg1"/>
                </a:solidFill>
              </a:defRPr>
            </a:lvl1pPr>
            <a:lvl2pPr marL="422041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900963" y="7027084"/>
            <a:ext cx="1262705" cy="383655"/>
          </a:xfrm>
        </p:spPr>
        <p:txBody>
          <a:bodyPr/>
          <a:lstStyle/>
          <a:p>
            <a:fld id="{50560A66-ECFC-4337-915D-48C9454D627A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79918" y="7027084"/>
            <a:ext cx="3182237" cy="383655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325725" y="7027084"/>
            <a:ext cx="833005" cy="383655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79227" y="1258939"/>
            <a:ext cx="4640474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16179" y="1258939"/>
            <a:ext cx="4901301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29B8-7A7D-4F55-BAE5-6A7151E1BCDB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495300"/>
            <a:ext cx="7443470" cy="58674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305913"/>
            <a:ext cx="4724775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34670" y="2103120"/>
            <a:ext cx="4724775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432101" y="1305913"/>
            <a:ext cx="4726631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432101" y="2103120"/>
            <a:ext cx="4726631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231-0C7F-43D8-9B50-6B0CF2A67FFA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8B44-EDFC-409F-93DD-EF5C89251185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5369-9B42-4CFE-8058-BF22F9445AB6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80823" y="301053"/>
            <a:ext cx="5977908" cy="6453328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4671" y="1582267"/>
            <a:ext cx="3518055" cy="5172114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EB90-F6B3-43F2-B8ED-716935D380ED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25E1-F446-4E68-B769-0621D99AE5A5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2.jpg"/>
          <p:cNvPicPr>
            <a:picLocks noChangeAspect="1"/>
          </p:cNvPicPr>
          <p:nvPr userDrawn="1"/>
        </p:nvPicPr>
        <p:blipFill rotWithShape="1">
          <a:blip r:embed="rId13" cstate="print"/>
          <a:srcRect t="92720"/>
          <a:stretch/>
        </p:blipFill>
        <p:spPr>
          <a:xfrm>
            <a:off x="0" y="7140999"/>
            <a:ext cx="10693400" cy="42026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34670" y="471019"/>
            <a:ext cx="7443470" cy="633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424940"/>
            <a:ext cx="9744710" cy="5396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00909" y="7179099"/>
            <a:ext cx="2920472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65338" y="13363"/>
            <a:ext cx="2228062" cy="56111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7871460" y="7140999"/>
            <a:ext cx="2821940" cy="4231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190523" y="7194340"/>
            <a:ext cx="12627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568A7A41-D8CA-466B-BE5A-95AC065E72BC}" type="datetime1">
              <a:rPr lang="zh-TW" altLang="en-US" smtClean="0"/>
              <a:pPr/>
              <a:t>2024/4/17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615285" y="7194340"/>
            <a:ext cx="8330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844083" rtl="0" eaLnBrk="1" latinLnBrk="0" hangingPunct="1">
        <a:spcBef>
          <a:spcPct val="0"/>
        </a:spcBef>
        <a:spcAft>
          <a:spcPts val="1108"/>
        </a:spcAft>
        <a:buNone/>
        <a:defRPr sz="2585" b="1" kern="1200">
          <a:solidFill>
            <a:schemeClr val="tx1"/>
          </a:solidFill>
          <a:latin typeface="Times New Roman" panose="02020603050405020304" pitchFamily="18" charset="0"/>
          <a:ea typeface="微軟正黑體" pitchFamily="34" charset="-120"/>
          <a:cs typeface="Times New Roman" panose="02020603050405020304" pitchFamily="18" charset="0"/>
        </a:defRPr>
      </a:lvl1pPr>
    </p:titleStyle>
    <p:bodyStyle>
      <a:lvl1pPr marL="316531" indent="-316531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n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685817" indent="-263776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l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055103" indent="-211021" algn="l" defTabSz="844083" rtl="0" eaLnBrk="1" latinLnBrk="0" hangingPunct="1">
        <a:spcBef>
          <a:spcPts val="0"/>
        </a:spcBef>
        <a:spcAft>
          <a:spcPts val="1108"/>
        </a:spcAft>
        <a:buSzPct val="65000"/>
        <a:buFont typeface="Wingdings" pitchFamily="2" charset="2"/>
        <a:buChar char="u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477145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–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1899186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»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321227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10099" y="2678883"/>
            <a:ext cx="6583301" cy="3828838"/>
          </a:xfrm>
        </p:spPr>
        <p:txBody>
          <a:bodyPr/>
          <a:lstStyle/>
          <a:p>
            <a:r>
              <a:rPr lang="en-US" altLang="zh-TW" sz="2800"/>
              <a:t>Blind estimation of acoustic transfer functions (ATFs) and dereverberation based on convolutive transfer functions (CTFs)</a:t>
            </a:r>
            <a:br>
              <a:rPr lang="zh-TW" altLang="en-US" sz="4000"/>
            </a:br>
            <a:br>
              <a:rPr lang="en-US" altLang="zh-TW" sz="3200"/>
            </a:br>
            <a:br>
              <a:rPr lang="en-US" altLang="zh-TW"/>
            </a:br>
            <a:r>
              <a:rPr lang="en-US" altLang="zh-TW" sz="2000" b="0">
                <a:solidFill>
                  <a:srgbClr val="8A0045"/>
                </a:solidFill>
              </a:rPr>
              <a:t>Date</a:t>
            </a:r>
            <a:r>
              <a:rPr lang="zh-TW" altLang="en-US" sz="2000" b="0">
                <a:solidFill>
                  <a:srgbClr val="8A0045"/>
                </a:solidFill>
              </a:rPr>
              <a:t>：</a:t>
            </a:r>
            <a:r>
              <a:rPr lang="en-US" altLang="zh-TW" sz="2000" b="0">
                <a:solidFill>
                  <a:srgbClr val="8A0045"/>
                </a:solidFill>
              </a:rPr>
              <a:t>2024. 04. 17</a:t>
            </a:r>
            <a:endParaRPr lang="zh-TW" altLang="en-US" sz="2000">
              <a:solidFill>
                <a:srgbClr val="8A0045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0437" y="4974949"/>
            <a:ext cx="2740741" cy="1803223"/>
          </a:xfrm>
        </p:spPr>
        <p:txBody>
          <a:bodyPr>
            <a:noAutofit/>
          </a:bodyPr>
          <a:lstStyle/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Telecom Electroacoustics Audio(TEA) Lab</a:t>
            </a:r>
          </a:p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Presenter:</a:t>
            </a:r>
          </a:p>
          <a:p>
            <a:pPr algn="just"/>
            <a:r>
              <a:rPr lang="en-US" altLang="zh-TW" sz="2000" err="1">
                <a:solidFill>
                  <a:schemeClr val="tx1"/>
                </a:solidFill>
                <a:cs typeface="Times New Roman" panose="02020603050405020304" pitchFamily="18" charset="0"/>
              </a:rPr>
              <a:t>Anchi</a:t>
            </a:r>
            <a:r>
              <a:rPr lang="zh-TW" altLang="en-US" sz="200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Yuan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2DF9-BA02-4897-9B8C-8088DB42A5D8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/>
              <a:t>Outline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34669" y="1251314"/>
            <a:ext cx="10335493" cy="5759085"/>
          </a:xfrm>
        </p:spPr>
        <p:txBody>
          <a:bodyPr>
            <a:normAutofit/>
          </a:bodyPr>
          <a:lstStyle/>
          <a:p>
            <a:r>
              <a:rPr lang="en-US" altLang="zh-TW" sz="2400" b="0">
                <a:cs typeface="Times New Roman" panose="02020603050405020304" pitchFamily="18" charset="0"/>
              </a:rPr>
              <a:t>Localization procedure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Golden section search method  (GSS)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Simulation setting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Simulatio result</a:t>
            </a:r>
          </a:p>
        </p:txBody>
      </p:sp>
    </p:spTree>
    <p:extLst>
      <p:ext uri="{BB962C8B-B14F-4D97-AF65-F5344CB8AC3E}">
        <p14:creationId xmlns:p14="http://schemas.microsoft.com/office/powerpoint/2010/main" val="18594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Localization procedure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34669" y="1251314"/>
            <a:ext cx="10335493" cy="5759085"/>
          </a:xfrm>
        </p:spPr>
        <p:txBody>
          <a:bodyPr>
            <a:normAutofit/>
          </a:bodyPr>
          <a:lstStyle/>
          <a:p>
            <a:r>
              <a:rPr lang="en-US" altLang="zh-TW" sz="2400" b="0">
                <a:cs typeface="Times New Roman" panose="02020603050405020304" pitchFamily="18" charset="0"/>
              </a:rPr>
              <a:t>Freefield plane wave model for angle-wise localization</a:t>
            </a:r>
          </a:p>
          <a:p>
            <a:pPr lvl="1"/>
            <a:r>
              <a:rPr lang="en-US" altLang="zh-TW" sz="2000" b="0">
                <a:cs typeface="Times New Roman" panose="02020603050405020304" pitchFamily="18" charset="0"/>
              </a:rPr>
              <a:t>Check a</a:t>
            </a:r>
            <a:r>
              <a:rPr lang="en-US" altLang="zh-TW" sz="2000">
                <a:cs typeface="Times New Roman" panose="02020603050405020304" pitchFamily="18" charset="0"/>
              </a:rPr>
              <a:t>rray output power  has global minimum or not</a:t>
            </a:r>
          </a:p>
          <a:p>
            <a:pPr lvl="1"/>
            <a:r>
              <a:rPr lang="en-US" altLang="zh-TW" sz="2000">
                <a:cs typeface="Times New Roman" panose="02020603050405020304" pitchFamily="18" charset="0"/>
              </a:rPr>
              <a:t>Array output power as objective function for golden section search method (GSS)</a:t>
            </a:r>
            <a:endParaRPr lang="en-US" altLang="zh-TW" sz="2000" b="0">
              <a:cs typeface="Times New Roman" panose="02020603050405020304" pitchFamily="18" charset="0"/>
            </a:endParaRPr>
          </a:p>
          <a:p>
            <a:r>
              <a:rPr lang="en-US" altLang="zh-TW" sz="2400" b="0">
                <a:cs typeface="Times New Roman" panose="02020603050405020304" pitchFamily="18" charset="0"/>
              </a:rPr>
              <a:t>Freefield plane wave or point soure model for distance-wise localization</a:t>
            </a:r>
          </a:p>
          <a:p>
            <a:pPr lvl="1"/>
            <a:r>
              <a:rPr lang="en-US" altLang="zh-TW" sz="2000">
                <a:cs typeface="Times New Roman" panose="02020603050405020304" pitchFamily="18" charset="0"/>
              </a:rPr>
              <a:t>Predicted RTF with given distance</a:t>
            </a:r>
          </a:p>
          <a:p>
            <a:pPr lvl="1"/>
            <a:r>
              <a:rPr lang="en-US" altLang="zh-TW" sz="2000">
                <a:cs typeface="Times New Roman" panose="02020603050405020304" pitchFamily="18" charset="0"/>
              </a:rPr>
              <a:t>Generate</a:t>
            </a:r>
            <a:r>
              <a:rPr lang="en-US" altLang="zh-TW" sz="2000" b="0">
                <a:cs typeface="Times New Roman" panose="02020603050405020304" pitchFamily="18" charset="0"/>
              </a:rPr>
              <a:t> freefield plane wave </a:t>
            </a:r>
            <a:r>
              <a:rPr lang="en-US" altLang="zh-TW" sz="2000">
                <a:cs typeface="Times New Roman" panose="02020603050405020304" pitchFamily="18" charset="0"/>
              </a:rPr>
              <a:t>RTF</a:t>
            </a:r>
          </a:p>
          <a:p>
            <a:pPr lvl="1"/>
            <a:r>
              <a:rPr lang="en-US" altLang="zh-TW" sz="2000">
                <a:cs typeface="Times New Roman" panose="02020603050405020304" pitchFamily="18" charset="0"/>
              </a:rPr>
              <a:t>Cosine similarity as objective function for golden section search method  (GSS)</a:t>
            </a:r>
            <a:endParaRPr lang="en-US" altLang="zh-TW" sz="2000" b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0732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Golden section search  (GSS)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40CC3A3B-CD4F-4718-891F-5D85DE891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434" y="955303"/>
            <a:ext cx="7697274" cy="596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22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 dirty="0"/>
              <a:t>Simulation settings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</p:spPr>
            <p:txBody>
              <a:bodyPr/>
              <a:lstStyle/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Uniform linear array (ULA)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Number of microphones </a:t>
                </a:r>
                <a:r>
                  <a:rPr lang="en-US" altLang="zh-TW" sz="2000" b="0">
                    <a:cs typeface="Times New Roman" panose="02020603050405020304" pitchFamily="18" charset="0"/>
                  </a:rPr>
                  <a:t>= 6</a:t>
                </a:r>
                <a:endParaRPr lang="en-US" altLang="zh-TW" sz="2000" b="0" dirty="0">
                  <a:cs typeface="Times New Roman" panose="02020603050405020304" pitchFamily="18" charset="0"/>
                </a:endParaRP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Spacing = 0.02m (2cm)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Aperture </a:t>
                </a:r>
                <a:r>
                  <a:rPr lang="en-US" altLang="zh-TW" sz="2000" b="0">
                    <a:cs typeface="Times New Roman" panose="02020603050405020304" pitchFamily="18" charset="0"/>
                  </a:rPr>
                  <a:t>= (6-1</a:t>
                </a:r>
                <a:r>
                  <a:rPr lang="en-US" altLang="zh-TW" sz="2000" b="0" dirty="0">
                    <a:cs typeface="Times New Roman" panose="02020603050405020304" pitchFamily="18" charset="0"/>
                  </a:rPr>
                  <a:t>)*0.02 </a:t>
                </a:r>
                <a:r>
                  <a:rPr lang="en-US" altLang="zh-TW" sz="2000" b="0">
                    <a:cs typeface="Times New Roman" panose="02020603050405020304" pitchFamily="18" charset="0"/>
                  </a:rPr>
                  <a:t>= 0.1 </a:t>
                </a:r>
                <a:r>
                  <a:rPr lang="en-US" altLang="zh-TW" sz="2000" b="0" dirty="0">
                    <a:cs typeface="Times New Roman" panose="02020603050405020304" pitchFamily="18" charset="0"/>
                  </a:rPr>
                  <a:t>m 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Room size = 5m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6m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2.5m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Sampling frequency = 16kHz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Reverberation time T</a:t>
                </a:r>
                <a:r>
                  <a:rPr lang="en-US" altLang="zh-TW" sz="2000" b="0" baseline="-25000" dirty="0">
                    <a:cs typeface="Times New Roman" panose="02020603050405020304" pitchFamily="18" charset="0"/>
                  </a:rPr>
                  <a:t>60 </a:t>
                </a:r>
                <a:r>
                  <a:rPr lang="en-US" altLang="zh-TW" sz="2000" b="0" dirty="0">
                    <a:cs typeface="Times New Roman" panose="02020603050405020304" pitchFamily="18" charset="0"/>
                  </a:rPr>
                  <a:t> = 0.2s</a:t>
                </a:r>
                <a:endParaRPr lang="zh-TW" altLang="en-US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  <a:blipFill>
                <a:blip r:embed="rId2"/>
                <a:stretch>
                  <a:fillRect l="-313" t="-52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圖片 8">
            <a:extLst>
              <a:ext uri="{FF2B5EF4-FFF2-40B4-BE49-F238E27FC236}">
                <a16:creationId xmlns:a16="http://schemas.microsoft.com/office/drawing/2014/main" id="{487FAD84-27B0-4FA0-AA0E-D803B9489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9903" y="3089122"/>
            <a:ext cx="4726592" cy="3544944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A46C518E-A320-4D43-8FF0-74630470143D}"/>
              </a:ext>
            </a:extLst>
          </p:cNvPr>
          <p:cNvSpPr txBox="1"/>
          <p:nvPr/>
        </p:nvSpPr>
        <p:spPr>
          <a:xfrm>
            <a:off x="6550662" y="3806416"/>
            <a:ext cx="24084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microphone location [1, 1.5, 1]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13B99D96-038C-4DC3-A1AD-249A3707F9B3}"/>
              </a:ext>
            </a:extLst>
          </p:cNvPr>
          <p:cNvSpPr txBox="1"/>
          <p:nvPr/>
        </p:nvSpPr>
        <p:spPr>
          <a:xfrm>
            <a:off x="8042102" y="5074243"/>
            <a:ext cx="20600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location [2, 2.6, 1]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接點: 弧形 11">
            <a:extLst>
              <a:ext uri="{FF2B5EF4-FFF2-40B4-BE49-F238E27FC236}">
                <a16:creationId xmlns:a16="http://schemas.microsoft.com/office/drawing/2014/main" id="{DB445B70-4E06-4AC5-AC8D-93F92D0CFF3A}"/>
              </a:ext>
            </a:extLst>
          </p:cNvPr>
          <p:cNvCxnSpPr>
            <a:cxnSpLocks/>
          </p:cNvCxnSpPr>
          <p:nvPr/>
        </p:nvCxnSpPr>
        <p:spPr>
          <a:xfrm rot="5400000">
            <a:off x="7043569" y="4300532"/>
            <a:ext cx="714414" cy="27671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接點: 弧形 38">
            <a:extLst>
              <a:ext uri="{FF2B5EF4-FFF2-40B4-BE49-F238E27FC236}">
                <a16:creationId xmlns:a16="http://schemas.microsoft.com/office/drawing/2014/main" id="{9E63CC21-CC41-45F7-9153-A6CA8CDF910A}"/>
              </a:ext>
            </a:extLst>
          </p:cNvPr>
          <p:cNvCxnSpPr>
            <a:cxnSpLocks/>
          </p:cNvCxnSpPr>
          <p:nvPr/>
        </p:nvCxnSpPr>
        <p:spPr>
          <a:xfrm rot="10800000">
            <a:off x="8042103" y="4907906"/>
            <a:ext cx="703883" cy="24259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CBC8385C-DF01-4604-B979-0EDA611CA708}"/>
              </a:ext>
            </a:extLst>
          </p:cNvPr>
          <p:cNvSpPr txBox="1"/>
          <p:nvPr/>
        </p:nvSpPr>
        <p:spPr>
          <a:xfrm>
            <a:off x="6991831" y="6293472"/>
            <a:ext cx="3866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5m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F51DE3DD-71C1-4CA6-97AB-2059082EFC6F}"/>
              </a:ext>
            </a:extLst>
          </p:cNvPr>
          <p:cNvSpPr txBox="1"/>
          <p:nvPr/>
        </p:nvSpPr>
        <p:spPr>
          <a:xfrm>
            <a:off x="8792996" y="6357067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6m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DBF2BF-3359-4806-A3FA-5BF1BBD57873}"/>
              </a:ext>
            </a:extLst>
          </p:cNvPr>
          <p:cNvSpPr txBox="1"/>
          <p:nvPr/>
        </p:nvSpPr>
        <p:spPr>
          <a:xfrm>
            <a:off x="5597263" y="4518937"/>
            <a:ext cx="4972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2.5m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984ABD4B-FD61-48ED-9DD9-A3E9D8B272CF}"/>
              </a:ext>
            </a:extLst>
          </p:cNvPr>
          <p:cNvSpPr txBox="1"/>
          <p:nvPr/>
        </p:nvSpPr>
        <p:spPr>
          <a:xfrm>
            <a:off x="5974853" y="5212742"/>
            <a:ext cx="5533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</a:t>
            </a:r>
            <a:endParaRPr lang="zh-TW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272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3" grpId="0"/>
      <p:bldP spid="7" grpId="0"/>
      <p:bldP spid="1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9308232" cy="633276"/>
          </a:xfrm>
        </p:spPr>
        <p:txBody>
          <a:bodyPr/>
          <a:lstStyle/>
          <a:p>
            <a:r>
              <a:rPr lang="en-US" altLang="zh-TW"/>
              <a:t>Simulation result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" name="群組 9">
            <a:extLst>
              <a:ext uri="{FF2B5EF4-FFF2-40B4-BE49-F238E27FC236}">
                <a16:creationId xmlns:a16="http://schemas.microsoft.com/office/drawing/2014/main" id="{C6000858-6048-43EF-A9A4-180E8F1256C6}"/>
              </a:ext>
            </a:extLst>
          </p:cNvPr>
          <p:cNvGrpSpPr/>
          <p:nvPr/>
        </p:nvGrpSpPr>
        <p:grpSpPr>
          <a:xfrm>
            <a:off x="2694224" y="1052993"/>
            <a:ext cx="5074592" cy="3911572"/>
            <a:chOff x="2557849" y="1014991"/>
            <a:chExt cx="5072838" cy="3855589"/>
          </a:xfrm>
        </p:grpSpPr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854BC57F-1779-4078-A933-77D486DEC7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7849" y="1052315"/>
              <a:ext cx="5072838" cy="3818265"/>
            </a:xfrm>
            <a:prstGeom prst="rect">
              <a:avLst/>
            </a:prstGeom>
          </p:spPr>
        </p:pic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9A70EB4E-FC3B-49C4-A899-DB461ED03D5D}"/>
                </a:ext>
              </a:extLst>
            </p:cNvPr>
            <p:cNvSpPr txBox="1"/>
            <p:nvPr/>
          </p:nvSpPr>
          <p:spPr>
            <a:xfrm>
              <a:off x="3806891" y="1014991"/>
              <a:ext cx="2752529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sz="140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Output power as function of angle</a:t>
              </a:r>
              <a:endParaRPr lang="zh-TW" altLang="en-US" sz="14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1" name="表格 11">
                <a:extLst>
                  <a:ext uri="{FF2B5EF4-FFF2-40B4-BE49-F238E27FC236}">
                    <a16:creationId xmlns:a16="http://schemas.microsoft.com/office/drawing/2014/main" id="{F126C232-5D7D-4EFF-B227-70230976D09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01188235"/>
                  </p:ext>
                </p:extLst>
              </p:nvPr>
            </p:nvGraphicFramePr>
            <p:xfrm>
              <a:off x="2474385" y="5515572"/>
              <a:ext cx="5692106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46053">
                      <a:extLst>
                        <a:ext uri="{9D8B030D-6E8A-4147-A177-3AD203B41FA5}">
                          <a16:colId xmlns:a16="http://schemas.microsoft.com/office/drawing/2014/main" val="3743407554"/>
                        </a:ext>
                      </a:extLst>
                    </a:gridCol>
                    <a:gridCol w="2846053">
                      <a:extLst>
                        <a:ext uri="{9D8B030D-6E8A-4147-A177-3AD203B41FA5}">
                          <a16:colId xmlns:a16="http://schemas.microsoft.com/office/drawing/2014/main" val="340883255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Number of search times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35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793498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Ground-truth angle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40.8151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°</m:t>
                              </m:r>
                            </m:oMath>
                          </a14:m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74395737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GSS predicted angle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40.2622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°</m:t>
                              </m:r>
                            </m:oMath>
                          </a14:m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30002720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1" name="表格 11">
                <a:extLst>
                  <a:ext uri="{FF2B5EF4-FFF2-40B4-BE49-F238E27FC236}">
                    <a16:creationId xmlns:a16="http://schemas.microsoft.com/office/drawing/2014/main" id="{F126C232-5D7D-4EFF-B227-70230976D09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01188235"/>
                  </p:ext>
                </p:extLst>
              </p:nvPr>
            </p:nvGraphicFramePr>
            <p:xfrm>
              <a:off x="2474385" y="5515572"/>
              <a:ext cx="5692106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46053">
                      <a:extLst>
                        <a:ext uri="{9D8B030D-6E8A-4147-A177-3AD203B41FA5}">
                          <a16:colId xmlns:a16="http://schemas.microsoft.com/office/drawing/2014/main" val="3743407554"/>
                        </a:ext>
                      </a:extLst>
                    </a:gridCol>
                    <a:gridCol w="2846053">
                      <a:extLst>
                        <a:ext uri="{9D8B030D-6E8A-4147-A177-3AD203B41FA5}">
                          <a16:colId xmlns:a16="http://schemas.microsoft.com/office/drawing/2014/main" val="340883255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Number of search times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35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793498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Ground-truth angle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428" t="-104839" r="-428" b="-1225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4395737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GSS predicted angle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428" t="-208197" r="-428" b="-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00027204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125536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C2E273F-1411-4F94-88EF-92FD88F41A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67" y="653142"/>
            <a:ext cx="5672227" cy="5794311"/>
          </a:xfrm>
          <a:prstGeom prst="rect">
            <a:avLst/>
          </a:prstGeom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784CE19F-D234-40C7-A195-8E9093C94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507" y="2277268"/>
            <a:ext cx="4400893" cy="300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98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9308232" cy="633276"/>
          </a:xfrm>
        </p:spPr>
        <p:txBody>
          <a:bodyPr/>
          <a:lstStyle/>
          <a:p>
            <a:r>
              <a:rPr lang="en-US" altLang="zh-TW"/>
              <a:t>Simulation result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2024/4/17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8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1">
            <a:extLst>
              <a:ext uri="{FF2B5EF4-FFF2-40B4-BE49-F238E27FC236}">
                <a16:creationId xmlns:a16="http://schemas.microsoft.com/office/drawing/2014/main" id="{F126C232-5D7D-4EFF-B227-70230976D0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400675"/>
              </p:ext>
            </p:extLst>
          </p:nvPr>
        </p:nvGraphicFramePr>
        <p:xfrm>
          <a:off x="2500647" y="5700992"/>
          <a:ext cx="5692106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6053">
                  <a:extLst>
                    <a:ext uri="{9D8B030D-6E8A-4147-A177-3AD203B41FA5}">
                      <a16:colId xmlns:a16="http://schemas.microsoft.com/office/drawing/2014/main" val="3743407554"/>
                    </a:ext>
                  </a:extLst>
                </a:gridCol>
                <a:gridCol w="2846053">
                  <a:extLst>
                    <a:ext uri="{9D8B030D-6E8A-4147-A177-3AD203B41FA5}">
                      <a16:colId xmlns:a16="http://schemas.microsoft.com/office/drawing/2014/main" val="34088325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Ground-truth distance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1.4534m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3957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GSS predicted distance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00272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4413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AE04A67-813B-48FA-AAC2-68BCCCBD2F5A}">
  <we:reference id="wa104381909" version="3.4.0.0" store="en-US" storeType="OMEX"/>
  <we:alternateReferences>
    <we:reference id="wa104381909" version="3.4.0.0" store="en-US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x&lt;/mi&gt;&lt;mi&gt;a&lt;/mi&gt;&lt;mi&gt;x&lt;/mi&gt;&lt;mi&gt;a&lt;/mi&gt;&lt;mi&gt;x&lt;/mi&gt;&lt;mi&gt;a&lt;/mi&gt;&lt;/mstyle&gt;&lt;/math&gt;\&quot;,\&quot;base64Image\&quot;:\&quot;iVBORw0KGgoAAAANSUhEUgAAASMAAAAtCAYAAADlXQ3pAAAACXBIWXMAAA7EAAAOxAGVKw4bAAAABGJhU0UAAAAs8vz+fQAABy1JREFUeNrtnX9En1scx49kZjIyM5NErpmZiVyZSUYyc81EZq5kxpVMJmOupD9mZJJcE5NJJpEkMxkzk8lcrnwlSUyS65qYKzNJfO/5uOex09fznM853+ec5/nj+37zsXz3POdzzus8zu8fQqRXlbQ2acPS5qXtSvsu7VDaO2kNKcOnsGelfVVhfpE2Ju2MyEZN0h5Lm5O2qaWN/l2TNiGtJea9S9J6pD2X9kraa2k76r0b4A7u4O5H1dI6FbRv0ooG25ZWU4aPc9KWDOGuSzsZKH2U8YPSPjNp040yr1YLY9HwbAO4gzu4p1OrtJeqtCs62KCjn2ZVI3DhPgyQKSMx6TtSteAdaXWqdiTVS3skbU89t6I+XGFgVAB3cAf38tWVUGoeWGbOjoOvq9L+tQx3xmMae1XTuNTHpMoQk+pVc72omu/Nhjg/A3dwB/fy1aP6jdQUe6D6jFFpSU3SJxYgWyz8XEwAFDJzzkt7HxP2rqoZXfr6RRX/fkOcO8Ad3ME9XXOumnlmjgE5zLx/VtUoLs3hvpTp6khoHn9U8XFVQb2/lxDfQ+2jBndwB/eAo/AmkO+YGYoPJc82qN9bVL+9NLzVlAN6/YZ4lhvuS4bBG3AHd3DPRluGiB0YSslRi6YoNWnH1cDa72XOWMT50205ZYY/zngAEtzBvRK5W+k5E7mmmHduaP//Osc40pqK2pRhDzPpvwLu4A7u2aiTidzdmH5z1IddT1n6p6khaDaj0UP4E4a074E7uIN7djrNZM5UyfNv1O+0kOxC4Lg9NMTrticf0wYfs+AO7uCerTYNEVzVnuvRfr8fOE43HT6YNDKtQu0Gd3AH92z1yhBBWtlJU6a01iFaX7EUOD4/SdtPiM8/HvrNurYNaa8Dd3AH92zVzTRd27Xm6n7gSNNsRiGj0rtafXxxfrbAHdzBPXtdFvz6i+jvB4HjMmKIxyfPvtoMvl6AO7iDez6y2Vi4GjgO3KK0Fs/+TEviO8Ed3ME9Hy1aZE5T4DiYmqshVoYuGPzVgju4g3s+GmIyZjKw/z7Gf3OAvnrSju4CuIM7uOenmwycWwF9nxL/zxok+f4QwGeHwd84uIM7uOenEyJ5pJ3st4C+Hwl+dsO3JnP6EMEd3CuZu5c+7HQgnzTdaDoxbyuQz6TDsY7Uhwru4A7uOcpUeq4F8nmfqSUeBfB51+BvBdzBHdzz1x0G1OkAPleEeTXsuQA+l0WGR26CO7iDu7t6Mx7Uu8D4ex8gjdzajl/AHdzBPV/Rgd37TMTHPPvkzlbpC5BOm31J4A7u4J6jVgS/CMx3//Ivxl99xjXTCriDO7jnq6GS0jKLkpQ7V+ZzgHRyB7KPgju4g3t++lnLEGq2cjuafV17y5249yrjvnPW6y3AHdwriTsrWgmqH1BOU4C0bPxQlH+di624e6x8H2a1yvg7UjzAHdzBPQfp15boe3HeGhLx1pPvhYxqJFK0W5kWmyUt/loDd3AH93x0W4sYHTR+MqFP7XKdi4sKTOb42kWsn6Jn2pz4AtzBHdyzFy2sim6UjDto/DoD7pqHOHxjfPj4AE5oHwEt7+8y+OsCd3AH9+yln2QXd6xlNdOPHvAQhwMmc3xoSvzY71OjaoNyz/+tAXdwB3e/0q9DmTE8Z1pCPu/QZBwW8TdgFgNnzoDWzI4upltL8PWFCYsGF/8W6a6qAXdwryTurC5rJfQWU/o9NYD77thkjLvziTv280yKdOp7jqKjIE4ZfM0ZwurU0twM7uAO7ulFpfVGTOmZJO7wKe79CaY22hVh9szc0prcEyW/u+6UvqGF1Qnu4A7ufqTfJNlr8bzpWhOyfsO70ZEFlAFJO5+5qc4/ykjjPXF802GVZc13MyasNq02GwJ3cAd3s2pVaXaReW7QsolWqo/CfV9Ls5ao65ZxijOafbA9ToE+pHFx/FaH0w4fQ2nzvVX8mB6dBndwr3DurPrE8RmADRF/VOaA9sy2cDujZVS4XaVCA3jR2b5PmbBtlqsvC35Un6Zd17V36Oris47N5KqSPvN3rbapBndwr2DurK4ZHG2qPiH1GWe13/fVgJ6L2hl4O9IuaYmKjtO0PVB81SKD6IOii/QatPfo7+6YmqyQkDFCmKdWp9Wg41RJbVMD7uBewdytNGWRKJt+IicqQb86+tl2mBloLyMdpoOpTKtYXcLaSMhkcAf3SuJupRlHZ7+mGAgcc/BDNUWjY/iTHjJmxMLPgWVYa4aMAXdwryTuVhqwdHSoRvrTqE7wS9mLqu98pYzwqY+6VGamUN/5qqWfPy377LXgDu7gbi9aQ/HJon/bKvzoLuOL+rLnU/oYEuYl+aWZck+47ecx3TNOU7pPLMIDd3CvJO5OJSzVGCtqNPxADdq9UxHxfRcSzSQsKh+Rr3nh94Ammtp8rNIQ+aG00dL0BZWBaVaF0taALS3cdTWD0gju4A7u7voPrpnWDAKWAnkAAACcdEVYdE1hdGhNTAA8bWF0aCB4bWxucz0iaHR0cDovL3d3dy53My5vcmcvMTk5OC9NYXRoL01hdGhNTCI+PG1zdHlsZSBtYXRoc2l6ZT0iMTZweCI+PG1pPng8L21pPjxtaT5hPC9taT48bWk+eDwvbWk+PG1pPmE8L21pPjxtaT54PC9taT48bWk+YTwvbWk+PC9tc3R5bGU+PC9tYXRoPipV1ZsAAAAASUVORK5CYII=\&quot;,\&quot;slideId\&quot;:568,\&quot;accessibleText\&quot;:\&quot;x a x a x a\&quot;,\&quot;imageHeight\&quot;:4.864864864864865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247363</TotalTime>
  <Words>317</Words>
  <Application>Microsoft Office PowerPoint</Application>
  <PresentationFormat>自訂</PresentationFormat>
  <Paragraphs>71</Paragraphs>
  <Slides>8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Arial</vt:lpstr>
      <vt:lpstr>Calibri</vt:lpstr>
      <vt:lpstr>Cambria Math</vt:lpstr>
      <vt:lpstr>Times New Roman</vt:lpstr>
      <vt:lpstr>Wingdings</vt:lpstr>
      <vt:lpstr>Office 佈景主題</vt:lpstr>
      <vt:lpstr>Blind estimation of acoustic transfer functions (ATFs) and dereverberation based on convolutive transfer functions (CTFs)   Date：2024. 04. 17</vt:lpstr>
      <vt:lpstr>Outline</vt:lpstr>
      <vt:lpstr>Localization procedure</vt:lpstr>
      <vt:lpstr>Golden section search  (GSS)</vt:lpstr>
      <vt:lpstr>Simulation settings</vt:lpstr>
      <vt:lpstr>Simulation result</vt:lpstr>
      <vt:lpstr>PowerPoint 簡報</vt:lpstr>
      <vt:lpstr>Simulation result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安志 袁</cp:lastModifiedBy>
  <cp:revision>2767</cp:revision>
  <dcterms:created xsi:type="dcterms:W3CDTF">2012-11-25T05:37:01Z</dcterms:created>
  <dcterms:modified xsi:type="dcterms:W3CDTF">2024-04-17T10:58:02Z</dcterms:modified>
</cp:coreProperties>
</file>